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8" r:id="rId5"/>
    <p:sldId id="317" r:id="rId6"/>
  </p:sldIdLst>
  <p:sldSz cx="9144000" cy="5143500" type="screen16x9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5F5F5F"/>
    <a:srgbClr val="000000"/>
    <a:srgbClr val="255A65"/>
    <a:srgbClr val="ABCFFF"/>
    <a:srgbClr val="C0C0C0"/>
    <a:srgbClr val="9900FF"/>
    <a:srgbClr val="66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78" y="21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1926" y="-96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020A2B-BE83-461B-9D53-A3C012B99C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2083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0" y="0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305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9" y="4721187"/>
            <a:ext cx="5446383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0" y="9440634"/>
            <a:ext cx="2950514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208B5D-FAAD-41E2-98AF-B4E581F47F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10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5267AF-47D3-4AD2-BCEB-D77D50756599}" type="slidenum">
              <a:rPr lang="ja-JP" altLang="en-US" sz="1200" smtClean="0"/>
              <a:pPr/>
              <a:t>1</a:t>
            </a:fld>
            <a:endParaRPr lang="ja-JP" alt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867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DAD90-3E94-409A-9D32-C490436B5F8B}" type="slidenum">
              <a:rPr lang="ja-JP" altLang="en-US" sz="1200" smtClean="0"/>
              <a:pPr/>
              <a:t>2</a:t>
            </a:fld>
            <a:endParaRPr lang="ja-JP" altLang="en-US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956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CDAD90-3E94-409A-9D32-C490436B5F8B}" type="slidenum">
              <a:rPr lang="ja-JP" altLang="en-US" sz="1200" smtClean="0"/>
              <a:pPr/>
              <a:t>3</a:t>
            </a:fld>
            <a:endParaRPr lang="ja-JP" altLang="en-US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99780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02545E-8990-42D1-8F1D-C9C948180FAA}" type="slidenum">
              <a:rPr lang="ja-JP" altLang="en-US" sz="1200" smtClean="0"/>
              <a:pPr/>
              <a:t>4</a:t>
            </a:fld>
            <a:endParaRPr lang="ja-JP" altLang="en-US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0864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dirty="0"/>
              <a:t>Here is the outline of what I’d like to cover today.</a:t>
            </a:r>
          </a:p>
          <a:p>
            <a:r>
              <a:rPr kumimoji="1" lang="en-us" dirty="0"/>
              <a:t>I’ll start with an introduction of our work.</a:t>
            </a:r>
          </a:p>
          <a:p>
            <a:r>
              <a:rPr kumimoji="1" lang="en-us" dirty="0"/>
              <a:t>Then, we’ll talk about the purpose and approach for our study.</a:t>
            </a:r>
          </a:p>
          <a:p>
            <a:r>
              <a:rPr kumimoji="1" lang="en-us" dirty="0"/>
              <a:t>Next, we’ll discuss the construction of our method and verification,</a:t>
            </a:r>
          </a:p>
          <a:p>
            <a:r>
              <a:rPr kumimoji="1" lang="en-us" dirty="0"/>
              <a:t>followed by the conclusion we found.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08B5D-FAAD-41E2-98AF-B4E581F47F12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059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9"/>
          <p:cNvSpPr txBox="1">
            <a:spLocks noChangeArrowheads="1"/>
          </p:cNvSpPr>
          <p:nvPr userDrawn="1"/>
        </p:nvSpPr>
        <p:spPr bwMode="auto">
          <a:xfrm>
            <a:off x="3565526" y="4545806"/>
            <a:ext cx="473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29980" r="20741" b="21587"/>
          <a:stretch>
            <a:fillRect/>
          </a:stretch>
        </p:blipFill>
        <p:spPr bwMode="auto">
          <a:xfrm>
            <a:off x="63934" y="4737498"/>
            <a:ext cx="850466" cy="40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09600" y="1028700"/>
            <a:ext cx="777240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14550"/>
            <a:ext cx="6400800" cy="16002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1" name="Rectangle 1030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4400551"/>
            <a:ext cx="1981200" cy="508397"/>
          </a:xfrm>
          <a:ln>
            <a:noFill/>
          </a:ln>
        </p:spPr>
        <p:txBody>
          <a:bodyPr/>
          <a:lstStyle>
            <a:lvl1pPr>
              <a:defRPr sz="1400" b="0">
                <a:solidFill>
                  <a:srgbClr val="CCECFF"/>
                </a:solidFill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705350"/>
            <a:ext cx="914400" cy="39310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187" y="4658544"/>
            <a:ext cx="970767" cy="44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25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61BE8A0F-ED49-4564-BBE8-4B355521F9F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03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171450"/>
            <a:ext cx="2228850" cy="41148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600" y="171450"/>
            <a:ext cx="6534150" cy="41148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9D211E5-88ED-4021-ABC1-D68EF9B2BF2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109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CA8D36FD-3D0F-4A9F-9D13-8D07F7DE734D}" type="slidenum">
              <a:rPr lang="en-US" altLang="ja-JP"/>
              <a:pPr>
                <a:defRPr/>
              </a:pPr>
              <a:t>‹#›</a:t>
            </a:fld>
            <a:r>
              <a:rPr lang="en-US" altLang="ja-JP" dirty="0"/>
              <a:t> of </a:t>
            </a:r>
            <a:r>
              <a:rPr lang="en-US" altLang="ja-JP" dirty="0" err="1"/>
              <a:t>allpage</a:t>
            </a:r>
            <a:r>
              <a:rPr lang="en-US" altLang="ja-JP" dirty="0"/>
              <a:t>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089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876EACD-D9FE-486E-A995-7C3AB9B76319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001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6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800100"/>
            <a:ext cx="4381500" cy="348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2428E7A9-1CF3-4327-A7C4-703579434928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71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D0C07B8D-B8E2-4602-B97F-6C7F1EA73483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008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0172C7FF-7CE0-42B2-9C2C-C60A3C66EF94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9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1406B03E-CDBE-4449-B2C8-DB4A06DB584B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213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7668FA3D-454F-4C3A-8B63-199B68BF8AAA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184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B6A25E7C-F416-460D-BD34-10F592952125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010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71450"/>
            <a:ext cx="883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00100"/>
            <a:ext cx="89154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743451"/>
            <a:ext cx="1905000" cy="2214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22307" t="29980" r="20741" b="21587"/>
          <a:stretch>
            <a:fillRect/>
          </a:stretch>
        </p:blipFill>
        <p:spPr bwMode="auto">
          <a:xfrm>
            <a:off x="63500" y="4876801"/>
            <a:ext cx="546100" cy="25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9" y="4876801"/>
            <a:ext cx="581723" cy="25008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175" y="4820129"/>
            <a:ext cx="666025" cy="306759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y"/>
        <a:defRPr kumimoji="1"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arlett" pitchFamily="2" charset="2"/>
        <a:buChar char="8"/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6594" y="457200"/>
            <a:ext cx="7772400" cy="857250"/>
          </a:xfrm>
        </p:spPr>
        <p:txBody>
          <a:bodyPr/>
          <a:lstStyle/>
          <a:p>
            <a:r>
              <a:rPr lang="en-US" altLang="ja-JP" dirty="0">
                <a:ea typeface="ＭＳ Ｐゴシック" pitchFamily="50" charset="-128"/>
              </a:rPr>
              <a:t>Title of Presentation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2394" y="2514600"/>
            <a:ext cx="6400800" cy="628650"/>
          </a:xfrm>
        </p:spPr>
        <p:txBody>
          <a:bodyPr/>
          <a:lstStyle/>
          <a:p>
            <a:r>
              <a:rPr lang="en-US" altLang="ja-JP" dirty="0">
                <a:ea typeface="ＭＳ Ｐゴシック" pitchFamily="50" charset="-128"/>
              </a:rPr>
              <a:t>Author, Organization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7010400" y="4229100"/>
            <a:ext cx="1828800" cy="71080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Company </a:t>
            </a:r>
          </a:p>
          <a:p>
            <a:pPr algn="ctr"/>
            <a:r>
              <a:rPr lang="en-US" altLang="ja-JP" b="1">
                <a:solidFill>
                  <a:schemeClr val="bg1"/>
                </a:solidFill>
                <a:latin typeface="Arial" charset="0"/>
                <a:ea typeface="ＭＳ Ｐゴシック" pitchFamily="50" charset="-128"/>
              </a:rPr>
              <a:t>Logo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46828" y="1657351"/>
            <a:ext cx="6730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kumimoji="1" lang="en-US" altLang="ja-JP" sz="3200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JSAE </a:t>
            </a:r>
            <a:r>
              <a:rPr kumimoji="1" lang="en-US" altLang="ja-JP" sz="3200" dirty="0">
                <a:solidFill>
                  <a:srgbClr val="0000CC"/>
                </a:solidFill>
                <a:latin typeface="Tahoma" pitchFamily="34" charset="0"/>
                <a:ea typeface="ＭＳ Ｐゴシック" pitchFamily="50" charset="-128"/>
              </a:rPr>
              <a:t>2022</a:t>
            </a:r>
            <a:r>
              <a:rPr kumimoji="1" lang="en-US" altLang="ja-JP" sz="3200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9XXX /SAE 2022-32-0XXX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819150"/>
            <a:ext cx="8915400" cy="1447800"/>
          </a:xfrm>
        </p:spPr>
        <p:txBody>
          <a:bodyPr/>
          <a:lstStyle/>
          <a:p>
            <a:r>
              <a:rPr lang="en-US" altLang="ja-JP" sz="1800" dirty="0">
                <a:ea typeface="ＭＳ Ｐゴシック" pitchFamily="50" charset="-128"/>
              </a:rPr>
              <a:t>Oral presentation for 20 minutes, Q&amp;A for 10 minutes.</a:t>
            </a:r>
          </a:p>
          <a:p>
            <a:r>
              <a:rPr lang="en-US" altLang="ja-JP" sz="1800" dirty="0">
                <a:ea typeface="ＭＳ Ｐゴシック" pitchFamily="50" charset="-128"/>
              </a:rPr>
              <a:t>Pre-recording presentation for 20 minutes.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5A23D587-484A-4D29-B842-403A1995D2AF}"/>
              </a:ext>
            </a:extLst>
          </p:cNvPr>
          <p:cNvSpPr txBox="1">
            <a:spLocks/>
          </p:cNvSpPr>
          <p:nvPr/>
        </p:nvSpPr>
        <p:spPr bwMode="auto">
          <a:xfrm>
            <a:off x="304800" y="171450"/>
            <a:ext cx="6705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r>
              <a:rPr lang="en-US" altLang="ja-JP" sz="3200" kern="120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Time allocation for one session </a:t>
            </a:r>
            <a:endParaRPr lang="en-us" sz="3200" kern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57150"/>
            <a:ext cx="8839200" cy="571500"/>
          </a:xfrm>
        </p:spPr>
        <p:txBody>
          <a:bodyPr/>
          <a:lstStyle/>
          <a:p>
            <a:r>
              <a:rPr lang="en-US" altLang="ja-JP" sz="3200" dirty="0">
                <a:ea typeface="ＭＳ Ｐゴシック" pitchFamily="50" charset="-128"/>
              </a:rPr>
              <a:t>Presentation Slides 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628650"/>
            <a:ext cx="8915400" cy="4057650"/>
          </a:xfrm>
        </p:spPr>
        <p:txBody>
          <a:bodyPr/>
          <a:lstStyle/>
          <a:p>
            <a:r>
              <a:rPr lang="en-US" altLang="ja-JP" sz="1800" dirty="0">
                <a:ea typeface="ＭＳ Ｐゴシック" pitchFamily="50" charset="-128"/>
              </a:rPr>
              <a:t>Layout (Tips and Tricks)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Landscape Format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Minimum of information on each slide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Highlight Main Points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Use Photos &amp; Drawings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Contrasting Colors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Use of simulations and/or videos is encouraged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No Commercialism</a:t>
            </a:r>
          </a:p>
          <a:p>
            <a:pPr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The followings are highly recommended.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>
                <a:ea typeface="ＭＳ Ｐゴシック" pitchFamily="50" charset="-128"/>
              </a:rPr>
              <a:t>      - 18pt of minimum font size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>
                <a:ea typeface="ＭＳ Ｐゴシック" pitchFamily="50" charset="-128"/>
              </a:rPr>
              <a:t>      - Simple slide background</a:t>
            </a:r>
          </a:p>
          <a:p>
            <a:pPr marL="0" indent="0">
              <a:buClr>
                <a:srgbClr val="0066FF"/>
              </a:buClr>
            </a:pPr>
            <a:r>
              <a:rPr lang="en-US" altLang="ja-JP" sz="1800" dirty="0">
                <a:ea typeface="ＭＳ Ｐゴシック" pitchFamily="50" charset="-128"/>
              </a:rPr>
              <a:t>      - White or light color graph background</a:t>
            </a:r>
          </a:p>
        </p:txBody>
      </p:sp>
    </p:spTree>
    <p:extLst>
      <p:ext uri="{BB962C8B-B14F-4D97-AF65-F5344CB8AC3E}">
        <p14:creationId xmlns:p14="http://schemas.microsoft.com/office/powerpoint/2010/main" val="98351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7150"/>
            <a:ext cx="8839200" cy="990600"/>
          </a:xfrm>
        </p:spPr>
        <p:txBody>
          <a:bodyPr/>
          <a:lstStyle/>
          <a:p>
            <a:r>
              <a:rPr lang="en-US" altLang="ja-JP" sz="3200" dirty="0">
                <a:ea typeface="ＭＳ Ｐゴシック" pitchFamily="50" charset="-128"/>
              </a:rPr>
              <a:t>Call for Candidates to the SETC2022 Presentation Awards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85850"/>
            <a:ext cx="8686800" cy="3486150"/>
          </a:xfrm>
        </p:spPr>
        <p:txBody>
          <a:bodyPr/>
          <a:lstStyle/>
          <a:p>
            <a:pPr marL="0" indent="0">
              <a:lnSpc>
                <a:spcPts val="3600"/>
              </a:lnSpc>
            </a:pPr>
            <a:r>
              <a:rPr lang="en-US" altLang="ja-JP" sz="1800" dirty="0">
                <a:ea typeface="ＭＳ Ｐゴシック" pitchFamily="50" charset="-128"/>
              </a:rPr>
              <a:t>The Presentation Awards will be granted by the SETC committee to the excellent technical presentations.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1800" dirty="0">
                <a:ea typeface="ＭＳ Ｐゴシック" pitchFamily="50" charset="-128"/>
              </a:rPr>
              <a:t>Five winners will be chosen by the committee considering the following scores:</a:t>
            </a: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Rating on material of presentation　</a:t>
            </a:r>
            <a:endParaRPr lang="ja-JP" altLang="en-US" sz="1800" dirty="0">
              <a:ea typeface="ＭＳ Ｐゴシック" pitchFamily="50" charset="-128"/>
            </a:endParaRPr>
          </a:p>
          <a:p>
            <a:pPr>
              <a:lnSpc>
                <a:spcPts val="3600"/>
              </a:lnSpc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1800" dirty="0">
                <a:ea typeface="ＭＳ Ｐゴシック" pitchFamily="50" charset="-128"/>
              </a:rPr>
              <a:t>Rating by audiences to presentation</a:t>
            </a:r>
          </a:p>
          <a:p>
            <a:pPr marL="0" indent="0">
              <a:lnSpc>
                <a:spcPts val="3600"/>
              </a:lnSpc>
            </a:pPr>
            <a:r>
              <a:rPr lang="en-US" altLang="ja-JP" sz="1800" dirty="0">
                <a:ea typeface="ＭＳ Ｐゴシック" pitchFamily="50" charset="-128"/>
              </a:rPr>
              <a:t>Awards will be announced by the Technical Committee Chairs at the Closing Ceremony.</a:t>
            </a:r>
          </a:p>
        </p:txBody>
      </p:sp>
      <p:sp>
        <p:nvSpPr>
          <p:cNvPr id="5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425CBA12-7BA8-4482-ADCE-8D18BFBB40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67494"/>
            <a:ext cx="8839200" cy="571500"/>
          </a:xfrm>
        </p:spPr>
        <p:txBody>
          <a:bodyPr/>
          <a:lstStyle/>
          <a:p>
            <a:r>
              <a:rPr lang="en-US" altLang="ja-JP" sz="2800" dirty="0">
                <a:ea typeface="ＭＳ Ｐゴシック" pitchFamily="50" charset="-128"/>
              </a:rPr>
              <a:t>Submission</a:t>
            </a:r>
            <a:r>
              <a:rPr lang="ja-JP" altLang="en-US" sz="2800" dirty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of the presentation material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6D1453E-2E8D-4EB8-8643-AE9FFB4AE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857250"/>
            <a:ext cx="8596064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Upload your presentation material through the  “Paper Entry System”.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1800" kern="0" dirty="0">
                <a:solidFill>
                  <a:srgbClr val="FF0000"/>
                </a:solidFill>
                <a:ea typeface="ＭＳ Ｐゴシック" pitchFamily="50" charset="-128"/>
              </a:rPr>
              <a:t>PDF, PPT, PPTX</a:t>
            </a:r>
            <a:r>
              <a:rPr lang="en-US" altLang="ja-JP" sz="1800" kern="0" dirty="0">
                <a:ea typeface="ＭＳ Ｐゴシック" pitchFamily="50" charset="-128"/>
              </a:rPr>
              <a:t> files. Maximum file size is 20 MB.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Due date : September 20, 2022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4597124-89CB-4F6B-83ED-FE422ADFF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571750"/>
            <a:ext cx="8839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kumimoji="1" lang="en-US" altLang="ja-JP" sz="2800" b="1" dirty="0">
                <a:solidFill>
                  <a:schemeClr val="bg1"/>
                </a:solidFill>
                <a:latin typeface="Tahoma" pitchFamily="34" charset="0"/>
                <a:ea typeface="ＭＳ Ｐゴシック" pitchFamily="50" charset="-128"/>
              </a:rPr>
              <a:t>Submission of the presentation movie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2D66A90D-8993-4375-B92A-AAEFFE18B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219822"/>
            <a:ext cx="8640960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Monotype Sorts" pitchFamily="2" charset="2"/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y"/>
              <a:defRPr kumimoji="1" sz="24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Marlett" pitchFamily="2" charset="2"/>
              <a:buChar char="8"/>
              <a:defRPr kumimoji="1"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altLang="ja-JP" sz="1800" kern="0" dirty="0">
                <a:ea typeface="ＭＳ Ｐゴシック" pitchFamily="50" charset="-128"/>
              </a:rPr>
              <a:t>Upload your presentation movie through the  “Paper Entry System”.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1800" kern="0" dirty="0">
                <a:solidFill>
                  <a:srgbClr val="FF0000"/>
                </a:solidFill>
                <a:ea typeface="ＭＳ Ｐゴシック" pitchFamily="50" charset="-128"/>
              </a:rPr>
              <a:t>MP4</a:t>
            </a:r>
            <a:r>
              <a:rPr lang="ja-JP" altLang="en-US" sz="1800" kern="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kern="0" dirty="0">
                <a:ea typeface="ＭＳ Ｐゴシック" pitchFamily="50" charset="-128"/>
              </a:rPr>
              <a:t>files. Maximum file size is 700 MB.</a:t>
            </a:r>
          </a:p>
          <a:p>
            <a:r>
              <a:rPr lang="en-US" altLang="ja-JP" sz="1800" kern="0" dirty="0">
                <a:ea typeface="ＭＳ Ｐゴシック" pitchFamily="50" charset="-128"/>
              </a:rPr>
              <a:t>Due date : October 11, 2022</a:t>
            </a:r>
          </a:p>
        </p:txBody>
      </p:sp>
      <p:sp>
        <p:nvSpPr>
          <p:cNvPr id="9" name="フッター プレースホルダ 3">
            <a:extLst>
              <a:ext uri="{FF2B5EF4-FFF2-40B4-BE49-F238E27FC236}">
                <a16:creationId xmlns:a16="http://schemas.microsoft.com/office/drawing/2014/main" id="{EE71674A-83FA-4EAE-BC27-4CCC590D31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15200" y="4866967"/>
            <a:ext cx="1905000" cy="2214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ial" charset="0"/>
              </a:rPr>
              <a:t>Page # / Total</a:t>
            </a:r>
            <a:endParaRPr lang="ja-JP" altLang="en-US" sz="16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00324"/>
      </p:ext>
    </p:extLst>
  </p:cSld>
  <p:clrMapOvr>
    <a:masterClrMapping/>
  </p:clrMapOvr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Designs\Whirlpool.pot</Template>
  <TotalTime>1728</TotalTime>
  <Words>314</Words>
  <Application>Microsoft Office PowerPoint</Application>
  <PresentationFormat>画面に合わせる (16:9)</PresentationFormat>
  <Paragraphs>49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Monotype Sorts</vt:lpstr>
      <vt:lpstr>Arial</vt:lpstr>
      <vt:lpstr>Marlett</vt:lpstr>
      <vt:lpstr>Tahoma</vt:lpstr>
      <vt:lpstr>Times New Roman</vt:lpstr>
      <vt:lpstr>Wingdings</vt:lpstr>
      <vt:lpstr>Whirlpool</vt:lpstr>
      <vt:lpstr>Title of Presentation</vt:lpstr>
      <vt:lpstr>PowerPoint プレゼンテーション</vt:lpstr>
      <vt:lpstr>Presentation Slides </vt:lpstr>
      <vt:lpstr>Call for Candidates to the SETC2022 Presentation Awards </vt:lpstr>
      <vt:lpstr>Submission of the presentation material</vt:lpstr>
    </vt:vector>
  </TitlesOfParts>
  <Company>SAE International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pkreh</dc:creator>
  <cp:lastModifiedBy>Hiroya Ueda (上田 浩矢)</cp:lastModifiedBy>
  <cp:revision>77</cp:revision>
  <cp:lastPrinted>2015-07-17T08:45:07Z</cp:lastPrinted>
  <dcterms:created xsi:type="dcterms:W3CDTF">2000-10-30T21:56:18Z</dcterms:created>
  <dcterms:modified xsi:type="dcterms:W3CDTF">2022-08-31T05:37:30Z</dcterms:modified>
</cp:coreProperties>
</file>